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80" r:id="rId3"/>
    <p:sldId id="256" r:id="rId4"/>
    <p:sldId id="269" r:id="rId5"/>
    <p:sldId id="270" r:id="rId6"/>
    <p:sldId id="278" r:id="rId7"/>
    <p:sldId id="263" r:id="rId8"/>
    <p:sldId id="258" r:id="rId9"/>
    <p:sldId id="259" r:id="rId10"/>
    <p:sldId id="260" r:id="rId11"/>
    <p:sldId id="261" r:id="rId12"/>
    <p:sldId id="265" r:id="rId13"/>
    <p:sldId id="279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E7FF"/>
    <a:srgbClr val="E2E2FA"/>
    <a:srgbClr val="CDCD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603" autoAdjust="0"/>
    <p:restoredTop sz="94660"/>
  </p:normalViewPr>
  <p:slideViewPr>
    <p:cSldViewPr>
      <p:cViewPr varScale="1">
        <p:scale>
          <a:sx n="67" d="100"/>
          <a:sy n="67" d="100"/>
        </p:scale>
        <p:origin x="1476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A8F96-D269-48F4-B6F6-2C5079B67802}" type="datetimeFigureOut">
              <a:rPr lang="ru-RU" smtClean="0"/>
              <a:t>16.04.2020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6D5CE-B6E1-4BFE-9127-3E2216AAB4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3939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A8F96-D269-48F4-B6F6-2C5079B67802}" type="datetimeFigureOut">
              <a:rPr lang="ru-RU" smtClean="0"/>
              <a:t>16.04.2020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6D5CE-B6E1-4BFE-9127-3E2216AAB4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52690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A8F96-D269-48F4-B6F6-2C5079B67802}" type="datetimeFigureOut">
              <a:rPr lang="ru-RU" smtClean="0"/>
              <a:t>16.04.2020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6D5CE-B6E1-4BFE-9127-3E2216AAB4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90310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A8F96-D269-48F4-B6F6-2C5079B67802}" type="datetimeFigureOut">
              <a:rPr lang="ru-RU" smtClean="0"/>
              <a:t>16.04.2020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6D5CE-B6E1-4BFE-9127-3E2216AAB4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05299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A8F96-D269-48F4-B6F6-2C5079B67802}" type="datetimeFigureOut">
              <a:rPr lang="ru-RU" smtClean="0"/>
              <a:t>16.04.2020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6D5CE-B6E1-4BFE-9127-3E2216AAB4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75963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A8F96-D269-48F4-B6F6-2C5079B67802}" type="datetimeFigureOut">
              <a:rPr lang="ru-RU" smtClean="0"/>
              <a:t>16.04.2020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6D5CE-B6E1-4BFE-9127-3E2216AAB4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58532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A8F96-D269-48F4-B6F6-2C5079B67802}" type="datetimeFigureOut">
              <a:rPr lang="ru-RU" smtClean="0"/>
              <a:t>16.04.2020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6D5CE-B6E1-4BFE-9127-3E2216AAB4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57778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A8F96-D269-48F4-B6F6-2C5079B67802}" type="datetimeFigureOut">
              <a:rPr lang="ru-RU" smtClean="0"/>
              <a:t>16.04.2020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6D5CE-B6E1-4BFE-9127-3E2216AAB4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5298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A8F96-D269-48F4-B6F6-2C5079B67802}" type="datetimeFigureOut">
              <a:rPr lang="ru-RU" smtClean="0"/>
              <a:t>16.04.2020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6D5CE-B6E1-4BFE-9127-3E2216AAB4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60874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A8F96-D269-48F4-B6F6-2C5079B67802}" type="datetimeFigureOut">
              <a:rPr lang="ru-RU" smtClean="0"/>
              <a:t>16.04.2020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6D5CE-B6E1-4BFE-9127-3E2216AAB4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53316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A8F96-D269-48F4-B6F6-2C5079B67802}" type="datetimeFigureOut">
              <a:rPr lang="ru-RU" smtClean="0"/>
              <a:t>16.04.2020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6D5CE-B6E1-4BFE-9127-3E2216AAB4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45632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7E7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FA8F96-D269-48F4-B6F6-2C5079B67802}" type="datetimeFigureOut">
              <a:rPr lang="ru-RU" smtClean="0"/>
              <a:t>16.04.2020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56D5CE-B6E1-4BFE-9127-3E2216AAB4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07883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619673" y="2420888"/>
            <a:ext cx="564096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Электрические двигатели</a:t>
            </a:r>
          </a:p>
        </p:txBody>
      </p:sp>
    </p:spTree>
    <p:extLst>
      <p:ext uri="{BB962C8B-B14F-4D97-AF65-F5344CB8AC3E}">
        <p14:creationId xmlns:p14="http://schemas.microsoft.com/office/powerpoint/2010/main" val="2861417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2276872"/>
            <a:ext cx="861014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Общие сведения об электрических двигателях</a:t>
            </a:r>
          </a:p>
        </p:txBody>
      </p:sp>
    </p:spTree>
    <p:extLst>
      <p:ext uri="{BB962C8B-B14F-4D97-AF65-F5344CB8AC3E}">
        <p14:creationId xmlns:p14="http://schemas.microsoft.com/office/powerpoint/2010/main" val="14034443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7504" y="188640"/>
            <a:ext cx="903649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Электрический двигатель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 — 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электрическая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машина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электромеханический преобразователь), в которой электрическая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энергия преобразуется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 механическую, побочным эффектом является выделение тепла.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2843808" y="2060848"/>
            <a:ext cx="256967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Электродвигатели</a:t>
            </a:r>
            <a:endParaRPr lang="ru-RU" sz="2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26530" y="2852936"/>
            <a:ext cx="256474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Переменного тока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205807" y="2852936"/>
            <a:ext cx="252408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Постоянного тока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6156176" y="2864359"/>
            <a:ext cx="288032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Универсальные</a:t>
            </a:r>
          </a:p>
          <a:p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(могут 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питаться обоими видами 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тока)</a:t>
            </a:r>
            <a:endParaRPr lang="ru-RU" sz="2400" i="1" dirty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9" name="Прямая со стрелкой 8"/>
          <p:cNvCxnSpPr/>
          <p:nvPr/>
        </p:nvCxnSpPr>
        <p:spPr>
          <a:xfrm flipH="1">
            <a:off x="2103420" y="2523499"/>
            <a:ext cx="576064" cy="340860"/>
          </a:xfrm>
          <a:prstGeom prst="straightConnector1">
            <a:avLst/>
          </a:prstGeom>
          <a:ln w="317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>
            <a:off x="4335668" y="2522513"/>
            <a:ext cx="0" cy="341846"/>
          </a:xfrm>
          <a:prstGeom prst="straightConnector1">
            <a:avLst/>
          </a:prstGeom>
          <a:ln w="317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>
            <a:off x="5199764" y="2522513"/>
            <a:ext cx="1872208" cy="457200"/>
          </a:xfrm>
          <a:prstGeom prst="straightConnector1">
            <a:avLst/>
          </a:prstGeom>
          <a:ln w="317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>
            <a:off x="539552" y="3314601"/>
            <a:ext cx="0" cy="618455"/>
          </a:xfrm>
          <a:prstGeom prst="straightConnector1">
            <a:avLst/>
          </a:prstGeom>
          <a:ln w="3175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Прямоугольник 21"/>
          <p:cNvSpPr/>
          <p:nvPr/>
        </p:nvSpPr>
        <p:spPr>
          <a:xfrm>
            <a:off x="426530" y="3933056"/>
            <a:ext cx="185499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Синхронные</a:t>
            </a:r>
          </a:p>
        </p:txBody>
      </p:sp>
      <p:cxnSp>
        <p:nvCxnSpPr>
          <p:cNvPr id="24" name="Прямая соединительная линия 23"/>
          <p:cNvCxnSpPr/>
          <p:nvPr/>
        </p:nvCxnSpPr>
        <p:spPr>
          <a:xfrm>
            <a:off x="1359219" y="3326024"/>
            <a:ext cx="0" cy="607032"/>
          </a:xfrm>
          <a:prstGeom prst="line">
            <a:avLst/>
          </a:prstGeom>
          <a:ln w="317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>
            <a:off x="1410919" y="4394721"/>
            <a:ext cx="0" cy="690463"/>
          </a:xfrm>
          <a:prstGeom prst="straightConnector1">
            <a:avLst/>
          </a:prstGeom>
          <a:ln w="3175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Прямоугольник 28"/>
          <p:cNvSpPr/>
          <p:nvPr/>
        </p:nvSpPr>
        <p:spPr>
          <a:xfrm>
            <a:off x="639139" y="5085184"/>
            <a:ext cx="200118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Асинхронные</a:t>
            </a:r>
          </a:p>
        </p:txBody>
      </p:sp>
      <p:cxnSp>
        <p:nvCxnSpPr>
          <p:cNvPr id="30" name="Прямая со стрелкой 29"/>
          <p:cNvCxnSpPr/>
          <p:nvPr/>
        </p:nvCxnSpPr>
        <p:spPr>
          <a:xfrm>
            <a:off x="3804662" y="3345140"/>
            <a:ext cx="0" cy="618455"/>
          </a:xfrm>
          <a:prstGeom prst="straightConnector1">
            <a:avLst/>
          </a:prstGeom>
          <a:ln w="3175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Прямоугольник 30"/>
          <p:cNvSpPr/>
          <p:nvPr/>
        </p:nvSpPr>
        <p:spPr>
          <a:xfrm>
            <a:off x="3540353" y="3963595"/>
            <a:ext cx="20599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Коллекторные</a:t>
            </a:r>
          </a:p>
        </p:txBody>
      </p:sp>
      <p:cxnSp>
        <p:nvCxnSpPr>
          <p:cNvPr id="32" name="Прямая соединительная линия 31"/>
          <p:cNvCxnSpPr/>
          <p:nvPr/>
        </p:nvCxnSpPr>
        <p:spPr>
          <a:xfrm>
            <a:off x="4425155" y="3356563"/>
            <a:ext cx="0" cy="607032"/>
          </a:xfrm>
          <a:prstGeom prst="line">
            <a:avLst/>
          </a:prstGeom>
          <a:ln w="317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>
            <a:off x="4425155" y="4425260"/>
            <a:ext cx="0" cy="690463"/>
          </a:xfrm>
          <a:prstGeom prst="straightConnector1">
            <a:avLst/>
          </a:prstGeom>
          <a:ln w="3175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Прямоугольник 33"/>
          <p:cNvSpPr/>
          <p:nvPr/>
        </p:nvSpPr>
        <p:spPr>
          <a:xfrm>
            <a:off x="3752962" y="5115723"/>
            <a:ext cx="246009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Бесколлекторные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952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15008" y="241286"/>
            <a:ext cx="892899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В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основу работы любой электрической машины положен принцип электромагнитной индукции.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Электрическая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машина состоит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из: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ru-RU" sz="2400" u="sng" dirty="0" smtClean="0">
                <a:latin typeface="Times New Roman" pitchFamily="18" charset="0"/>
                <a:cs typeface="Times New Roman" pitchFamily="18" charset="0"/>
              </a:rPr>
              <a:t>неподвижной </a:t>
            </a:r>
            <a:r>
              <a:rPr lang="ru-RU" sz="2400" u="sng" dirty="0">
                <a:latin typeface="Times New Roman" pitchFamily="18" charset="0"/>
                <a:cs typeface="Times New Roman" pitchFamily="18" charset="0"/>
              </a:rPr>
              <a:t>части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 — </a:t>
            </a:r>
            <a:r>
              <a:rPr lang="ru-RU" sz="2400" u="sng" dirty="0">
                <a:latin typeface="Times New Roman" pitchFamily="18" charset="0"/>
                <a:cs typeface="Times New Roman" pitchFamily="18" charset="0"/>
              </a:rPr>
              <a:t>статора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 (для асинхронных и синхронных машин переменного тока) или </a:t>
            </a:r>
            <a:r>
              <a:rPr lang="ru-RU" sz="2400" u="sng" dirty="0">
                <a:latin typeface="Times New Roman" pitchFamily="18" charset="0"/>
                <a:cs typeface="Times New Roman" pitchFamily="18" charset="0"/>
              </a:rPr>
              <a:t>индуктора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(для машин постоянного тока)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ru-RU" sz="2400" u="sng" dirty="0" smtClean="0">
                <a:latin typeface="Times New Roman" pitchFamily="18" charset="0"/>
                <a:cs typeface="Times New Roman" pitchFamily="18" charset="0"/>
              </a:rPr>
              <a:t>подвижной </a:t>
            </a:r>
            <a:r>
              <a:rPr lang="ru-RU" sz="2400" u="sng" dirty="0">
                <a:latin typeface="Times New Roman" pitchFamily="18" charset="0"/>
                <a:cs typeface="Times New Roman" pitchFamily="18" charset="0"/>
              </a:rPr>
              <a:t>части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 — </a:t>
            </a:r>
            <a:r>
              <a:rPr lang="ru-RU" sz="2400" u="sng" dirty="0">
                <a:latin typeface="Times New Roman" pitchFamily="18" charset="0"/>
                <a:cs typeface="Times New Roman" pitchFamily="18" charset="0"/>
              </a:rPr>
              <a:t>ротора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 (для асинхронных и синхронных машин переменного тока) или </a:t>
            </a:r>
            <a:r>
              <a:rPr lang="ru-RU" sz="2400" u="sng" dirty="0">
                <a:latin typeface="Times New Roman" pitchFamily="18" charset="0"/>
                <a:cs typeface="Times New Roman" pitchFamily="18" charset="0"/>
              </a:rPr>
              <a:t>якоря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(для машин постоянного тока).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7396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divinecosmos.e-puzzle.ru/img/acmoto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09683"/>
            <a:ext cx="7848872" cy="3941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128852" y="4077072"/>
            <a:ext cx="8856984" cy="267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252525"/>
                </a:solidFill>
                <a:effectLst/>
                <a:latin typeface="Times New Roman" pitchFamily="18" charset="0"/>
                <a:cs typeface="Times New Roman" pitchFamily="18" charset="0"/>
              </a:rPr>
              <a:t>Обычно ротор – это расположение магнитов в форме цилиндра, часто образованного катушками тонкой медной проволоки.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252525"/>
                </a:solidFill>
                <a:effectLst/>
                <a:latin typeface="Times New Roman" pitchFamily="18" charset="0"/>
                <a:cs typeface="Times New Roman" pitchFamily="18" charset="0"/>
              </a:rPr>
              <a:t>Цилиндр имеет центральную ось и называется “ротором” потому, что ось позволяет ему вращаться, если мотор построен правильно. Когда через катушки ротора пропускается электрический ток, весь ротор намагничивается. Именно так </a:t>
            </a:r>
            <a:r>
              <a:rPr lang="ru-RU" sz="2400" dirty="0" smtClean="0">
                <a:solidFill>
                  <a:srgbClr val="252525"/>
                </a:solidFill>
                <a:latin typeface="Times New Roman" pitchFamily="18" charset="0"/>
                <a:cs typeface="Times New Roman" pitchFamily="18" charset="0"/>
              </a:rPr>
              <a:t>можно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252525"/>
                </a:solidFill>
                <a:effectLst/>
                <a:latin typeface="Times New Roman" pitchFamily="18" charset="0"/>
                <a:cs typeface="Times New Roman" pitchFamily="18" charset="0"/>
              </a:rPr>
              <a:t> создать электромагнит. 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6225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71600" y="2708920"/>
            <a:ext cx="86409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Электродвигатели переменного тока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37556134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6194" y="126224"/>
            <a:ext cx="900754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u="sng" dirty="0">
                <a:latin typeface="Times New Roman" pitchFamily="18" charset="0"/>
                <a:cs typeface="Times New Roman" pitchFamily="18" charset="0"/>
              </a:rPr>
              <a:t>По принципу работы </a:t>
            </a:r>
            <a:r>
              <a:rPr lang="ru-RU" sz="240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u="sng" dirty="0">
                <a:latin typeface="Times New Roman" pitchFamily="18" charset="0"/>
                <a:cs typeface="Times New Roman" pitchFamily="18" charset="0"/>
              </a:rPr>
              <a:t>двигатели </a:t>
            </a:r>
            <a:r>
              <a:rPr lang="ru-RU" sz="2400" u="sng" dirty="0" smtClean="0">
                <a:latin typeface="Times New Roman" pitchFamily="18" charset="0"/>
                <a:cs typeface="Times New Roman" pitchFamily="18" charset="0"/>
              </a:rPr>
              <a:t>переменного тока разделяются </a:t>
            </a:r>
            <a:r>
              <a:rPr lang="ru-RU" sz="2400" u="sng" dirty="0">
                <a:latin typeface="Times New Roman" pitchFamily="18" charset="0"/>
                <a:cs typeface="Times New Roman" pitchFamily="18" charset="0"/>
              </a:rPr>
              <a:t>на синхронные и асинхронные двигатели. </a:t>
            </a:r>
            <a:endParaRPr lang="ru-RU" sz="2400" u="sng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u="sng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Синхронный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электродвигатель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 — электродвигатель переменного тока, ротор которого вращается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синхронно с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 магнитным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полем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 питающего напряжения. Данные двигатели обычно используются при </a:t>
            </a:r>
            <a:r>
              <a:rPr lang="ru-RU" sz="2400" u="sng" dirty="0">
                <a:latin typeface="Times New Roman" pitchFamily="18" charset="0"/>
                <a:cs typeface="Times New Roman" pitchFamily="18" charset="0"/>
              </a:rPr>
              <a:t>больших мощностях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(от сотен киловатт и выше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Асинхронный электродвигатель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—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электродвигатель переменного тока, в котором частота вращения ротора отличается от частоты вращающего магнитного поля, создаваемого питающим напряжением. Эти двигатели наиболее распространены в настоящее время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72559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481" y="0"/>
            <a:ext cx="9126519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Принцип действия трехфазного асинхронного электродвигателя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При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включении в сеть в статоре возникает круговое вращающееся магнитное поле, которое пронизывает короткозамкнутую обмотку ротора и наводит в ней ток индукции. Отсюда, следуя закону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Ампера, ротор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приходит во вращение. Частота вращения ротора зависит от частоты питающего напряжения и от числа пар магнитных полюсов. Разность между частотой вращения магнитного поля статора и частотой вращения ротора характеризуется скольжением. </a:t>
            </a:r>
            <a:r>
              <a:rPr lang="ru-RU" sz="2400" u="sng" dirty="0">
                <a:latin typeface="Times New Roman" pitchFamily="18" charset="0"/>
                <a:cs typeface="Times New Roman" pitchFamily="18" charset="0"/>
              </a:rPr>
              <a:t>Двигатель называется </a:t>
            </a:r>
            <a:r>
              <a:rPr lang="ru-RU" sz="2400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асинхронным</a:t>
            </a:r>
            <a:r>
              <a:rPr lang="ru-RU" sz="2400" u="sng" dirty="0">
                <a:latin typeface="Times New Roman" pitchFamily="18" charset="0"/>
                <a:cs typeface="Times New Roman" pitchFamily="18" charset="0"/>
              </a:rPr>
              <a:t>, так как частота вращения магнитного поля статора не совпадает с частотой вращения ротора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Синхронный</a:t>
            </a:r>
            <a:r>
              <a:rPr lang="ru-RU" sz="2400" u="sng" dirty="0">
                <a:latin typeface="Times New Roman" pitchFamily="18" charset="0"/>
                <a:cs typeface="Times New Roman" pitchFamily="18" charset="0"/>
              </a:rPr>
              <a:t> двигатель имеет отличие в конструкции ротора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Ротор выполняется либо постоянным магнитом, либо электромагнитом, либо имеет в себе часть беличьей клетки (для запуска) и постоянные или электромагниты. </a:t>
            </a:r>
            <a:r>
              <a:rPr lang="ru-RU" sz="2400" u="sng" dirty="0">
                <a:latin typeface="Times New Roman" pitchFamily="18" charset="0"/>
                <a:cs typeface="Times New Roman" pitchFamily="18" charset="0"/>
              </a:rPr>
              <a:t>В синхронном двигателе частота вращения магнитного поля статора и частота вращения ротора совпадают.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Для запуска используют вспомогательные асинхронные электродвигатели, либо ротор с короткозамкнутой обмоткой.</a:t>
            </a:r>
          </a:p>
        </p:txBody>
      </p:sp>
    </p:spTree>
    <p:extLst>
      <p:ext uri="{BB962C8B-B14F-4D97-AF65-F5344CB8AC3E}">
        <p14:creationId xmlns:p14="http://schemas.microsoft.com/office/powerpoint/2010/main" val="2931045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ile:Tesla's three-phase asynchronous moto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136233"/>
            <a:ext cx="6089459" cy="6029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95536" y="6165303"/>
            <a:ext cx="49959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Трёхфазный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асинхронный двигатель</a:t>
            </a:r>
          </a:p>
        </p:txBody>
      </p:sp>
    </p:spTree>
    <p:extLst>
      <p:ext uri="{BB962C8B-B14F-4D97-AF65-F5344CB8AC3E}">
        <p14:creationId xmlns:p14="http://schemas.microsoft.com/office/powerpoint/2010/main" val="24877440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155574" y="197140"/>
            <a:ext cx="8988426" cy="378565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242C2E"/>
                </a:solidFill>
                <a:effectLst/>
                <a:latin typeface="Times New Roman" pitchFamily="18" charset="0"/>
                <a:cs typeface="Times New Roman" pitchFamily="18" charset="0"/>
              </a:rPr>
              <a:t>Для расчета характеристик 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242C2E"/>
                </a:solidFill>
                <a:effectLst/>
                <a:latin typeface="Times New Roman" pitchFamily="18" charset="0"/>
                <a:cs typeface="Times New Roman" pitchFamily="18" charset="0"/>
              </a:rPr>
              <a:t>асинхронного двигателя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242C2E"/>
                </a:solidFill>
                <a:effectLst/>
                <a:latin typeface="Times New Roman" pitchFamily="18" charset="0"/>
                <a:cs typeface="Times New Roman" pitchFamily="18" charset="0"/>
              </a:rPr>
              <a:t> и исследования различных режимов его работы удобно использовать схемы замещения.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242C2E"/>
                </a:solidFill>
                <a:effectLst/>
                <a:latin typeface="Times New Roman" pitchFamily="18" charset="0"/>
                <a:cs typeface="Times New Roman" pitchFamily="18" charset="0"/>
              </a:rPr>
              <a:t>При этом реальная асинхронная машина с электромагнитными связями между обмотками заменяется относительно простой электрической цепью, что позволяет существенно упростить расчет характеристик.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242C2E"/>
                </a:solidFill>
                <a:effectLst/>
                <a:latin typeface="Times New Roman" pitchFamily="18" charset="0"/>
                <a:cs typeface="Times New Roman" pitchFamily="18" charset="0"/>
              </a:rPr>
              <a:t>С учетом того, что основные уравнения 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242C2E"/>
                </a:solidFill>
                <a:effectLst/>
                <a:latin typeface="Times New Roman" pitchFamily="18" charset="0"/>
                <a:cs typeface="Times New Roman" pitchFamily="18" charset="0"/>
              </a:rPr>
              <a:t>асинхронного двигателя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242C2E"/>
                </a:solidFill>
                <a:effectLst/>
                <a:latin typeface="Times New Roman" pitchFamily="18" charset="0"/>
                <a:cs typeface="Times New Roman" pitchFamily="18" charset="0"/>
              </a:rPr>
              <a:t> аналогичны таким же уравнениям трансформатора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solidFill>
                  <a:srgbClr val="242C2E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242C2E"/>
                </a:solidFill>
                <a:effectLst/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242C2E"/>
                </a:solidFill>
                <a:effectLst/>
                <a:latin typeface="Times New Roman" pitchFamily="18" charset="0"/>
                <a:cs typeface="Times New Roman" pitchFamily="18" charset="0"/>
              </a:rPr>
              <a:t>схема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242C2E"/>
                </a:solidFill>
                <a:effectLst/>
                <a:latin typeface="Times New Roman" pitchFamily="18" charset="0"/>
                <a:cs typeface="Times New Roman" pitchFamily="18" charset="0"/>
              </a:rPr>
              <a:t> замещения двигателя такая же, как и у трансформатора.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Схемы замещения асинхронного двигател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228600"/>
            <a:ext cx="276225" cy="200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Схемы замещения асинхронного двигателя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861048"/>
            <a:ext cx="6255015" cy="2427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68023" y="6179894"/>
            <a:ext cx="85208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solidFill>
                  <a:srgbClr val="242C2E"/>
                </a:solidFill>
                <a:latin typeface="Times New Roman" pitchFamily="18" charset="0"/>
                <a:cs typeface="Times New Roman" pitchFamily="18" charset="0"/>
              </a:rPr>
              <a:t>T-образная</a:t>
            </a:r>
            <a:r>
              <a:rPr lang="ru-RU" sz="2400" dirty="0">
                <a:solidFill>
                  <a:srgbClr val="242C2E"/>
                </a:solidFill>
                <a:latin typeface="Times New Roman" pitchFamily="18" charset="0"/>
                <a:cs typeface="Times New Roman" pitchFamily="18" charset="0"/>
              </a:rPr>
              <a:t> схема замещения асинхронного двигателя </a:t>
            </a:r>
          </a:p>
        </p:txBody>
      </p:sp>
    </p:spTree>
    <p:extLst>
      <p:ext uri="{BB962C8B-B14F-4D97-AF65-F5344CB8AC3E}">
        <p14:creationId xmlns:p14="http://schemas.microsoft.com/office/powerpoint/2010/main" val="24713309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 rot="10800000" flipV="1">
            <a:off x="153166" y="120650"/>
            <a:ext cx="8964488" cy="341632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242C2E"/>
                </a:solidFill>
                <a:effectLst/>
                <a:latin typeface="Times New Roman" pitchFamily="18" charset="0"/>
                <a:cs typeface="Times New Roman" pitchFamily="18" charset="0"/>
              </a:rPr>
              <a:t>При расчете характеристик асинхронного двигателя с использованием схемы замещения ее параметры должны быть известны. Т-образная схема полностью отражает физические процессы, происходящие в двигателе, но сложна при расчете токов.  Поэтому большое практическое применение для анализа режимов работы асинхронных машин находит другая 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242C2E"/>
                </a:solidFill>
                <a:effectLst/>
                <a:latin typeface="Times New Roman" pitchFamily="18" charset="0"/>
                <a:cs typeface="Times New Roman" pitchFamily="18" charset="0"/>
              </a:rPr>
              <a:t>схема замещения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242C2E"/>
                </a:solidFill>
                <a:effectLst/>
                <a:latin typeface="Times New Roman" pitchFamily="18" charset="0"/>
                <a:cs typeface="Times New Roman" pitchFamily="18" charset="0"/>
              </a:rPr>
              <a:t>, в которой намагничивающая ветвь подключена непосредственно на входе схемы, куда подводится напряжение 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rgbClr val="242C2E"/>
                </a:solidFill>
                <a:effectLst/>
                <a:latin typeface="Times New Roman" pitchFamily="18" charset="0"/>
                <a:cs typeface="Times New Roman" pitchFamily="18" charset="0"/>
              </a:rPr>
              <a:t>U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242C2E"/>
                </a:solidFill>
                <a:effectLst/>
                <a:latin typeface="Times New Roman" pitchFamily="18" charset="0"/>
                <a:cs typeface="Times New Roman" pitchFamily="18" charset="0"/>
              </a:rPr>
              <a:t>1. Данная схема называется 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rgbClr val="242C2E"/>
                </a:solidFill>
                <a:effectLst/>
                <a:latin typeface="Times New Roman" pitchFamily="18" charset="0"/>
                <a:cs typeface="Times New Roman" pitchFamily="18" charset="0"/>
              </a:rPr>
              <a:t>Г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242C2E"/>
                </a:solidFill>
                <a:effectLst/>
                <a:latin typeface="Times New Roman" pitchFamily="18" charset="0"/>
                <a:cs typeface="Times New Roman" pitchFamily="18" charset="0"/>
              </a:rPr>
              <a:t>-образной схемой замещения.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pic>
        <p:nvPicPr>
          <p:cNvPr id="3074" name="Picture 2" descr="Схемы замещения асинхронного двигател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22450" y="-98425"/>
            <a:ext cx="161925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Схемы замещения асинхронного двигателя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20888" y="-98425"/>
            <a:ext cx="161925" cy="200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3591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Схемы замещения асинхронного двигател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50945"/>
            <a:ext cx="5688632" cy="3733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Схемы замещения асинхронного двигателя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0244"/>
            <a:ext cx="6713523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508104" y="5157192"/>
            <a:ext cx="349188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Г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-образная схема замещения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асинхронного двигателя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(а) и ее упрощенный вариант (б)</a:t>
            </a:r>
          </a:p>
        </p:txBody>
      </p:sp>
    </p:spTree>
    <p:extLst>
      <p:ext uri="{BB962C8B-B14F-4D97-AF65-F5344CB8AC3E}">
        <p14:creationId xmlns:p14="http://schemas.microsoft.com/office/powerpoint/2010/main" val="188511240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3329" y="188640"/>
            <a:ext cx="8856984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У разных механизмов в качестве электропривода служит асинхронный двигатель, который прост и надежен. Эти двигатели несложны в изготовлении и дешевы по сравнению с другими электрическими двигателями. Они широко применяются как в промышленности, в сельском хозяйстве, так и в строительстве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Асинхронные двигатели используются в электроприводах различной строительной техники, в подъемных странах. Способность работы такого двигателя в режиме повторно-кратковременного, дает возможность его использования в строительных кранах. Во время отключения от сети двигатель не охлаждается и во время работы не успевает нагреться.</a:t>
            </a:r>
          </a:p>
        </p:txBody>
      </p:sp>
    </p:spTree>
    <p:extLst>
      <p:ext uri="{BB962C8B-B14F-4D97-AF65-F5344CB8AC3E}">
        <p14:creationId xmlns:p14="http://schemas.microsoft.com/office/powerpoint/2010/main" val="59438135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474</TotalTime>
  <Words>406</Words>
  <Application>Microsoft Office PowerPoint</Application>
  <PresentationFormat>Экран (4:3)</PresentationFormat>
  <Paragraphs>37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7" baseType="lpstr">
      <vt:lpstr>Arial</vt:lpstr>
      <vt:lpstr>Calibri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БОРОДИЧ ДАРЬЯ ИВАНОВНА</dc:creator>
  <cp:lastModifiedBy>Педагог ДО</cp:lastModifiedBy>
  <cp:revision>27</cp:revision>
  <dcterms:created xsi:type="dcterms:W3CDTF">2013-10-22T10:02:35Z</dcterms:created>
  <dcterms:modified xsi:type="dcterms:W3CDTF">2020-04-16T10:52:34Z</dcterms:modified>
</cp:coreProperties>
</file>